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110CA-D928-42D1-8A78-6FF62447DD78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3F5F9-C2AF-4062-8880-FAC5779DA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15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70A82-34DA-42DB-8BD8-ABFF0F286F09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77300-0D74-4A94-8A19-842D38F0F44C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F054-2DC2-41FB-9904-CCCE94EBA37A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7585-6716-4980-B25B-E75821925CFB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0A090-F093-4D0C-9457-8915FEE9C339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9102-CF97-49B1-ADCE-88E4E2174C48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C4EE-30B3-4D7C-A6B1-D019EA75DBC4}" type="datetime1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7AF0-9980-4AD6-96FF-11B3F8F74A83}" type="datetime1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13247-FCCA-433B-9D7E-57E360A9398F}" type="datetime1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D3229-486A-474F-A12B-7FD02A076CF7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94468-AFD1-4BB1-AC3C-FB2BC9F5C508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324D0-3937-4E22-A2A5-3A0FE721D291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FNAL update</a:t>
            </a:r>
            <a:br>
              <a:rPr lang="en-US" dirty="0" smtClean="0"/>
            </a:br>
            <a:r>
              <a:rPr lang="en-US" dirty="0" smtClean="0"/>
              <a:t>tracking results for CMS SS detector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Autofit/>
          </a:bodyPr>
          <a:lstStyle/>
          <a:p>
            <a:r>
              <a:rPr lang="en-US" altLang="zh-CN" sz="2600" dirty="0" smtClean="0"/>
              <a:t>A. Zhang</a:t>
            </a:r>
            <a:r>
              <a:rPr lang="en-US" altLang="zh-CN" sz="2600" dirty="0" smtClean="0"/>
              <a:t>, V. </a:t>
            </a:r>
            <a:r>
              <a:rPr lang="en-US" altLang="zh-CN" sz="2600" dirty="0"/>
              <a:t>Bhopatkar, M. </a:t>
            </a:r>
            <a:r>
              <a:rPr lang="en-US" altLang="zh-CN" sz="2600" dirty="0" err="1"/>
              <a:t>Hohlmann</a:t>
            </a:r>
            <a:r>
              <a:rPr lang="en-US" altLang="zh-CN" sz="2600" dirty="0"/>
              <a:t>, </a:t>
            </a:r>
            <a:endParaRPr lang="en-US" altLang="zh-CN" sz="2600" dirty="0" smtClean="0"/>
          </a:p>
          <a:p>
            <a:r>
              <a:rPr lang="en-US" altLang="zh-CN" sz="2600" dirty="0" smtClean="0"/>
              <a:t>M. Phipps,  J. </a:t>
            </a:r>
            <a:r>
              <a:rPr lang="en-US" altLang="zh-CN" sz="2600" dirty="0" err="1" smtClean="0"/>
              <a:t>Twigger</a:t>
            </a:r>
            <a:endParaRPr lang="en-US" sz="2600" dirty="0" smtClean="0"/>
          </a:p>
          <a:p>
            <a:r>
              <a:rPr lang="en-US" sz="2600" dirty="0" smtClean="0"/>
              <a:t>Florida Institute of Technology</a:t>
            </a:r>
          </a:p>
          <a:p>
            <a:r>
              <a:rPr lang="en-US" sz="2600" dirty="0" smtClean="0"/>
              <a:t>24/03/2014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1138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28600" y="762000"/>
                <a:ext cx="8610600" cy="2591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CC"/>
                    </a:solidFill>
                  </a:rPr>
                  <a:t>Our strategy 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Measure the angular angle: 9.94° (173.5mrad), angle pitch </a:t>
                </a:r>
                <a:r>
                  <a:rPr lang="en-US" altLang="zh-CN" dirty="0" smtClean="0">
                    <a:solidFill>
                      <a:srgbClr val="0000CC"/>
                    </a:solidFill>
                  </a:rPr>
                  <a:t>is 0.453mrad.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Measure the physical range of offset in X, should be in  (1800,1900) (mm).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Iterating on X and Y offsets, record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track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𝝌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in </a:t>
                </a:r>
                <a:r>
                  <a:rPr lang="el-GR" b="1" dirty="0">
                    <a:solidFill>
                      <a:srgbClr val="FF0000"/>
                    </a:solidFill>
                  </a:rPr>
                  <a:t>ϕ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and r</a:t>
                </a:r>
                <a:r>
                  <a:rPr lang="en-US" dirty="0">
                    <a:solidFill>
                      <a:srgbClr val="FF0000"/>
                    </a:solidFill>
                  </a:rPr>
                  <a:t>, </a:t>
                </a:r>
                <a:r>
                  <a:rPr lang="en-US" b="1" dirty="0">
                    <a:solidFill>
                      <a:srgbClr val="FF0000"/>
                    </a:solidFill>
                  </a:rPr>
                  <a:t>residual sigma and mean on CMS GEM sector 5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Check the relationships to find an optimized (X, Y) offset.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Rotation angle of the detector can also be optimized.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Tracking fitting was done with CMS detector included.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CC"/>
                    </a:solidFill>
                  </a:rPr>
                  <a:t>This study is for CMS detector with straight strip r/o.</a:t>
                </a:r>
                <a:endParaRPr lang="en-US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762000"/>
                <a:ext cx="8610600" cy="2591543"/>
              </a:xfrm>
              <a:prstGeom prst="rect">
                <a:avLst/>
              </a:prstGeom>
              <a:blipFill rotWithShape="1">
                <a:blip r:embed="rId2"/>
                <a:stretch>
                  <a:fillRect l="-637" t="-1176" b="-2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133600" y="3962400"/>
            <a:ext cx="4800600" cy="2057400"/>
            <a:chOff x="1676400" y="2743200"/>
            <a:chExt cx="4800600" cy="2057400"/>
          </a:xfrm>
        </p:grpSpPr>
        <p:sp>
          <p:nvSpPr>
            <p:cNvPr id="6" name="Rectangle 5"/>
            <p:cNvSpPr/>
            <p:nvPr/>
          </p:nvSpPr>
          <p:spPr>
            <a:xfrm>
              <a:off x="5105400" y="4026933"/>
              <a:ext cx="609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REF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Det.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676400" y="2743200"/>
              <a:ext cx="4800600" cy="1219201"/>
              <a:chOff x="1676401" y="4788932"/>
              <a:chExt cx="4800600" cy="1219201"/>
            </a:xfrm>
          </p:grpSpPr>
          <p:sp>
            <p:nvSpPr>
              <p:cNvPr id="14" name="Trapezoid 13"/>
              <p:cNvSpPr/>
              <p:nvPr/>
            </p:nvSpPr>
            <p:spPr>
              <a:xfrm rot="16200000">
                <a:off x="4610100" y="4141233"/>
                <a:ext cx="1219200" cy="2514600"/>
              </a:xfrm>
              <a:prstGeom prst="trapezoi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 rot="16200000">
                <a:off x="3467101" y="2998232"/>
                <a:ext cx="1219199" cy="4800600"/>
              </a:xfrm>
              <a:prstGeom prst="triangle">
                <a:avLst/>
              </a:prstGeom>
              <a:noFill/>
              <a:ln w="3492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rot="10800000">
                <a:off x="5105400" y="5017533"/>
                <a:ext cx="0" cy="7620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5562600" y="4941333"/>
                <a:ext cx="0" cy="914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>
            <a:xfrm>
              <a:off x="1676400" y="4255533"/>
              <a:ext cx="47179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0800000">
              <a:off x="6096001" y="4236423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X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1676400" y="4636533"/>
              <a:ext cx="3543300" cy="1166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14600" y="4278869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offset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05398" y="3188734"/>
              <a:ext cx="5334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CMS</a:t>
              </a:r>
            </a:p>
            <a:p>
              <a:r>
                <a:rPr lang="en-US" sz="1200" b="1" dirty="0" smtClean="0"/>
                <a:t>Eta5</a:t>
              </a:r>
              <a:endParaRPr lang="en-US" sz="1200" b="1" dirty="0"/>
            </a:p>
          </p:txBody>
        </p:sp>
        <p:cxnSp>
          <p:nvCxnSpPr>
            <p:cNvPr id="13" name="Straight Connector 12"/>
            <p:cNvCxnSpPr>
              <a:stCxn id="6" idx="2"/>
            </p:cNvCxnSpPr>
            <p:nvPr/>
          </p:nvCxnSpPr>
          <p:spPr>
            <a:xfrm>
              <a:off x="5410200" y="4484133"/>
              <a:ext cx="0" cy="3164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066800" y="533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origin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2600" y="4267201"/>
            <a:ext cx="767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vertex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2800" y="4419600"/>
            <a:ext cx="914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~9.94°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Arc 20"/>
          <p:cNvSpPr/>
          <p:nvPr/>
        </p:nvSpPr>
        <p:spPr>
          <a:xfrm>
            <a:off x="2897585" y="4419600"/>
            <a:ext cx="455215" cy="341383"/>
          </a:xfrm>
          <a:prstGeom prst="arc">
            <a:avLst>
              <a:gd name="adj1" fmla="val 19275196"/>
              <a:gd name="adj2" fmla="val 291660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27100" y="66675"/>
            <a:ext cx="7165975" cy="831850"/>
          </a:xfrm>
        </p:spPr>
        <p:txBody>
          <a:bodyPr/>
          <a:lstStyle/>
          <a:p>
            <a:r>
              <a:rPr lang="en-US" sz="3000" dirty="0" smtClean="0"/>
              <a:t>Optimization of X,Y </a:t>
            </a:r>
            <a:r>
              <a:rPr lang="en-US" sz="3000" dirty="0" smtClean="0"/>
              <a:t>offsets (</a:t>
            </a:r>
            <a:r>
              <a:rPr lang="en-US" sz="3000" dirty="0" smtClean="0">
                <a:solidFill>
                  <a:srgbClr val="FF0000"/>
                </a:solidFill>
              </a:rPr>
              <a:t>Inclusive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91400" y="6642100"/>
            <a:ext cx="1752600" cy="2159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8673"/>
          <a:stretch/>
        </p:blipFill>
        <p:spPr>
          <a:xfrm>
            <a:off x="-1" y="838200"/>
            <a:ext cx="4502727" cy="289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576"/>
          <a:stretch/>
        </p:blipFill>
        <p:spPr>
          <a:xfrm>
            <a:off x="4502727" y="838200"/>
            <a:ext cx="4565074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265156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 </a:t>
            </a:r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l-GR" dirty="0" smtClean="0">
                <a:solidFill>
                  <a:srgbClr val="FF0000"/>
                </a:solidFill>
              </a:rPr>
              <a:t>ϕ</a:t>
            </a:r>
            <a:r>
              <a:rPr lang="en-US" dirty="0" smtClean="0">
                <a:solidFill>
                  <a:srgbClr val="FF0000"/>
                </a:solidFill>
              </a:rPr>
              <a:t> versus X @ </a:t>
            </a:r>
            <a:r>
              <a:rPr lang="en-US" b="1" dirty="0" smtClean="0">
                <a:solidFill>
                  <a:srgbClr val="FF0000"/>
                </a:solidFill>
              </a:rPr>
              <a:t>Y=-30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1219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 </a:t>
            </a:r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l-GR" dirty="0" smtClean="0">
                <a:solidFill>
                  <a:srgbClr val="FF0000"/>
                </a:solidFill>
              </a:rPr>
              <a:t>ϕ</a:t>
            </a:r>
            <a:r>
              <a:rPr lang="en-US" dirty="0" smtClean="0">
                <a:solidFill>
                  <a:srgbClr val="FF0000"/>
                </a:solidFill>
              </a:rPr>
              <a:t> versus X @ </a:t>
            </a:r>
            <a:r>
              <a:rPr lang="en-US" b="1" dirty="0" smtClean="0">
                <a:solidFill>
                  <a:srgbClr val="FF0000"/>
                </a:solidFill>
              </a:rPr>
              <a:t>Y=-28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0" y="3733800"/>
            <a:ext cx="4991100" cy="2667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3400" y="61354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 </a:t>
            </a:r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l-GR" dirty="0" smtClean="0">
                <a:solidFill>
                  <a:srgbClr val="FF0000"/>
                </a:solidFill>
              </a:rPr>
              <a:t>ϕ</a:t>
            </a:r>
            <a:r>
              <a:rPr lang="en-US" dirty="0" smtClean="0">
                <a:solidFill>
                  <a:srgbClr val="FF0000"/>
                </a:solidFill>
              </a:rPr>
              <a:t> versus X @ </a:t>
            </a:r>
            <a:r>
              <a:rPr lang="en-US" b="1" dirty="0" smtClean="0">
                <a:solidFill>
                  <a:srgbClr val="FF0000"/>
                </a:solidFill>
              </a:rPr>
              <a:t>Y=-29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745" y="3733800"/>
            <a:ext cx="42672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Look at track </a:t>
            </a:r>
            <a:r>
              <a:rPr lang="el-GR" sz="2000" dirty="0" smtClean="0">
                <a:solidFill>
                  <a:srgbClr val="0000CC"/>
                </a:solidFill>
              </a:rPr>
              <a:t>χ</a:t>
            </a:r>
            <a:r>
              <a:rPr lang="el-GR" sz="2000" baseline="30000" dirty="0" smtClean="0">
                <a:solidFill>
                  <a:srgbClr val="0000CC"/>
                </a:solidFill>
              </a:rPr>
              <a:t>2</a:t>
            </a:r>
            <a:r>
              <a:rPr lang="el-GR" sz="2000" dirty="0" smtClean="0">
                <a:solidFill>
                  <a:srgbClr val="0000CC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in </a:t>
            </a:r>
            <a:r>
              <a:rPr lang="el-GR" sz="2000" dirty="0">
                <a:solidFill>
                  <a:srgbClr val="0000CC"/>
                </a:solidFill>
              </a:rPr>
              <a:t>ϕ </a:t>
            </a:r>
            <a:r>
              <a:rPr lang="en-US" sz="2000" dirty="0" smtClean="0">
                <a:solidFill>
                  <a:srgbClr val="0000CC"/>
                </a:solidFill>
              </a:rPr>
              <a:t>in versus X offset, </a:t>
            </a:r>
            <a:r>
              <a:rPr lang="en-US" sz="2000" b="1" dirty="0" smtClean="0">
                <a:solidFill>
                  <a:srgbClr val="0000CC"/>
                </a:solidFill>
              </a:rPr>
              <a:t>only between Y at -28mm and -30mm, it shows a parabolic curve</a:t>
            </a:r>
            <a:r>
              <a:rPr lang="en-US" sz="2000" dirty="0" smtClean="0">
                <a:solidFill>
                  <a:srgbClr val="0000CC"/>
                </a:solidFill>
              </a:rPr>
              <a:t>. (Y beyond that range gives bad curves)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Y=-29mm </a:t>
            </a:r>
            <a:r>
              <a:rPr lang="en-US" sz="2000" dirty="0" smtClean="0">
                <a:solidFill>
                  <a:srgbClr val="0000CC"/>
                </a:solidFill>
              </a:rPr>
              <a:t>is taken as the optimized offset, fit this curve, then we get </a:t>
            </a:r>
            <a:r>
              <a:rPr lang="en-US" sz="2000" dirty="0" smtClean="0">
                <a:solidFill>
                  <a:srgbClr val="FF0000"/>
                </a:solidFill>
              </a:rPr>
              <a:t>optimized X offset at -1864mm</a:t>
            </a:r>
            <a:r>
              <a:rPr lang="en-US" sz="2000" dirty="0" smtClean="0">
                <a:solidFill>
                  <a:srgbClr val="0000CC"/>
                </a:solidFill>
              </a:rPr>
              <a:t>.   </a:t>
            </a:r>
            <a:endParaRPr lang="en-US" sz="2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2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948972"/>
            <a:ext cx="4724400" cy="283282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7100" y="66675"/>
            <a:ext cx="7165975" cy="831850"/>
          </a:xfrm>
        </p:spPr>
        <p:txBody>
          <a:bodyPr/>
          <a:lstStyle/>
          <a:p>
            <a:r>
              <a:rPr lang="en-US" sz="3000" dirty="0" smtClean="0"/>
              <a:t>Residual distributions after optimization</a:t>
            </a:r>
            <a:endParaRPr lang="en-US" sz="30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91400" y="6642100"/>
            <a:ext cx="1752600" cy="2159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7"/>
          <a:stretch/>
        </p:blipFill>
        <p:spPr>
          <a:xfrm>
            <a:off x="1" y="914400"/>
            <a:ext cx="4800599" cy="30345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2057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 </a:t>
            </a:r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l-GR" dirty="0" smtClean="0">
                <a:solidFill>
                  <a:srgbClr val="FF0000"/>
                </a:solidFill>
              </a:rPr>
              <a:t>ϕ</a:t>
            </a:r>
            <a:r>
              <a:rPr lang="en-US" dirty="0" smtClean="0">
                <a:solidFill>
                  <a:srgbClr val="FF0000"/>
                </a:solidFill>
              </a:rPr>
              <a:t> versus Y @ </a:t>
            </a:r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=-1864mm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6670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Minimum point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gives Y=-29.1mm 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98" y="914400"/>
            <a:ext cx="4213602" cy="30345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72200" y="2209800"/>
            <a:ext cx="205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Rotation angle </a:t>
            </a:r>
            <a:r>
              <a:rPr lang="en-US" sz="1500" dirty="0" smtClean="0">
                <a:solidFill>
                  <a:srgbClr val="FF0000"/>
                </a:solidFill>
              </a:rPr>
              <a:t>is optimized ~ 28 </a:t>
            </a:r>
            <a:r>
              <a:rPr lang="el-GR" sz="1500" dirty="0" smtClean="0">
                <a:solidFill>
                  <a:srgbClr val="FF0000"/>
                </a:solidFill>
              </a:rPr>
              <a:t>μ</a:t>
            </a:r>
            <a:r>
              <a:rPr lang="en-US" sz="1500" dirty="0" smtClean="0">
                <a:solidFill>
                  <a:srgbClr val="FF0000"/>
                </a:solidFill>
              </a:rPr>
              <a:t>rad</a:t>
            </a:r>
            <a:endParaRPr lang="en-US" sz="15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8972"/>
            <a:ext cx="4419600" cy="27566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3886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Inclusive residual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53000" y="3886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Exclusive residual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255532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CMS GEM sector 5,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HV 3250V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7000" y="5257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σ</a:t>
            </a:r>
            <a:r>
              <a:rPr lang="en-US" b="1" dirty="0" smtClean="0">
                <a:solidFill>
                  <a:srgbClr val="FF0000"/>
                </a:solidFill>
              </a:rPr>
              <a:t>= 93</a:t>
            </a:r>
            <a:r>
              <a:rPr lang="el-GR" b="1" dirty="0" smtClean="0">
                <a:solidFill>
                  <a:srgbClr val="FF0000"/>
                </a:solidFill>
              </a:rPr>
              <a:t>μ</a:t>
            </a:r>
            <a:r>
              <a:rPr lang="en-US" b="1" dirty="0" smtClean="0">
                <a:solidFill>
                  <a:srgbClr val="FF0000"/>
                </a:solidFill>
              </a:rPr>
              <a:t>rad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9000" y="5257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σ</a:t>
            </a:r>
            <a:r>
              <a:rPr lang="en-US" b="1" dirty="0" smtClean="0">
                <a:solidFill>
                  <a:srgbClr val="FF0000"/>
                </a:solidFill>
              </a:rPr>
              <a:t>= 118</a:t>
            </a:r>
            <a:r>
              <a:rPr lang="el-GR" b="1" dirty="0" smtClean="0">
                <a:solidFill>
                  <a:srgbClr val="FF0000"/>
                </a:solidFill>
              </a:rPr>
              <a:t>μ</a:t>
            </a:r>
            <a:r>
              <a:rPr lang="en-US" b="1" dirty="0" smtClean="0">
                <a:solidFill>
                  <a:srgbClr val="FF0000"/>
                </a:solidFill>
              </a:rPr>
              <a:t>rad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3000" y="5257800"/>
            <a:ext cx="1600200" cy="1200329"/>
          </a:xfrm>
          <a:prstGeom prst="rect">
            <a:avLst/>
          </a:prstGeom>
          <a:noFill/>
          <a:ln w="31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Resolution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(geom. mean):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104</a:t>
            </a:r>
            <a:r>
              <a:rPr lang="el-GR" b="1" dirty="0" smtClean="0">
                <a:solidFill>
                  <a:srgbClr val="0000CC"/>
                </a:solidFill>
              </a:rPr>
              <a:t>μ</a:t>
            </a:r>
            <a:r>
              <a:rPr lang="en-US" b="1" dirty="0" smtClean="0">
                <a:solidFill>
                  <a:srgbClr val="0000CC"/>
                </a:solidFill>
              </a:rPr>
              <a:t>rad,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or 193</a:t>
            </a:r>
            <a:r>
              <a:rPr lang="el-GR" b="1" dirty="0" smtClean="0">
                <a:solidFill>
                  <a:srgbClr val="0000CC"/>
                </a:solidFill>
              </a:rPr>
              <a:t>μ</a:t>
            </a:r>
            <a:r>
              <a:rPr lang="en-US" b="1" dirty="0" smtClean="0">
                <a:solidFill>
                  <a:srgbClr val="0000CC"/>
                </a:solidFill>
              </a:rPr>
              <a:t>m</a:t>
            </a:r>
            <a:endParaRPr lang="en-US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6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81400"/>
            <a:ext cx="4572000" cy="3200400"/>
          </a:xfrm>
          <a:prstGeom prst="rect">
            <a:avLst/>
          </a:prstGeom>
        </p:spPr>
      </p:pic>
      <p:pic>
        <p:nvPicPr>
          <p:cNvPr id="4" name="Picture 3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369"/>
            <a:ext cx="4572000" cy="3200400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4800"/>
            <a:ext cx="4572000" cy="3200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0"/>
            <a:ext cx="4572000" cy="320040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457200" y="175260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events from the first 20k raw events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57200" y="4771072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events from the first 40k raw events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5800" y="1524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Phi_REF2_vs_phi_Eta5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105400" y="762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Residual_Eta5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-76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From one of our high statistic data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5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339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FNAL update tracking results for CMS SS detector</vt:lpstr>
      <vt:lpstr>PowerPoint Presentation</vt:lpstr>
      <vt:lpstr>Optimization of X,Y offsets (Inclusive)</vt:lpstr>
      <vt:lpstr>Residual distributions after optimization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update tracking results for CMS SS detector</dc:title>
  <dc:creator>hepA</dc:creator>
  <cp:lastModifiedBy>hepA</cp:lastModifiedBy>
  <cp:revision>19</cp:revision>
  <dcterms:created xsi:type="dcterms:W3CDTF">2006-08-16T00:00:00Z</dcterms:created>
  <dcterms:modified xsi:type="dcterms:W3CDTF">2014-03-24T14:54:45Z</dcterms:modified>
</cp:coreProperties>
</file>